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SzTx/>
              <a:buNone/>
              <a:defRPr cap="all" spc="215" sz="5400">
                <a:solidFill>
                  <a:srgbClr val="FFFFFF"/>
                </a:solidFill>
                <a:latin typeface="+mn-lt"/>
                <a:ea typeface="+mn-ea"/>
                <a:cs typeface="+mn-cs"/>
                <a:sym typeface="Futura"/>
              </a:defRPr>
            </a:lvl1pPr>
            <a:lvl2pPr marL="0" indent="0" algn="ctr">
              <a:spcBef>
                <a:spcPts val="0"/>
              </a:spcBef>
              <a:buSzTx/>
              <a:buNone/>
              <a:defRPr cap="all" spc="215" sz="5400">
                <a:solidFill>
                  <a:srgbClr val="FFFFFF"/>
                </a:solidFill>
                <a:latin typeface="+mn-lt"/>
                <a:ea typeface="+mn-ea"/>
                <a:cs typeface="+mn-cs"/>
                <a:sym typeface="Futura"/>
              </a:defRPr>
            </a:lvl2pPr>
            <a:lvl3pPr marL="0" indent="0" algn="ctr">
              <a:spcBef>
                <a:spcPts val="0"/>
              </a:spcBef>
              <a:buSzTx/>
              <a:buNone/>
              <a:defRPr cap="all" spc="215" sz="5400">
                <a:solidFill>
                  <a:srgbClr val="FFFFFF"/>
                </a:solidFill>
                <a:latin typeface="+mn-lt"/>
                <a:ea typeface="+mn-ea"/>
                <a:cs typeface="+mn-cs"/>
                <a:sym typeface="Futura"/>
              </a:defRPr>
            </a:lvl3pPr>
            <a:lvl4pPr marL="0" indent="0" algn="ctr">
              <a:spcBef>
                <a:spcPts val="0"/>
              </a:spcBef>
              <a:buSzTx/>
              <a:buNone/>
              <a:defRPr cap="all" spc="215" sz="5400">
                <a:solidFill>
                  <a:srgbClr val="FFFFFF"/>
                </a:solidFill>
                <a:latin typeface="+mn-lt"/>
                <a:ea typeface="+mn-ea"/>
                <a:cs typeface="+mn-cs"/>
                <a:sym typeface="Futura"/>
              </a:defRPr>
            </a:lvl4pPr>
            <a:lvl5pPr marL="0" indent="0" algn="ctr">
              <a:spcBef>
                <a:spcPts val="0"/>
              </a:spcBef>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sz="half" idx="15"/>
          </p:nvPr>
        </p:nvSpPr>
        <p:spPr>
          <a:xfrm>
            <a:off x="897846" y="1079500"/>
            <a:ext cx="4978401"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0" algn="ctr">
              <a:spcBef>
                <a:spcPts val="0"/>
              </a:spcBef>
              <a:buClrTx/>
              <a:buSzTx/>
              <a:buNone/>
              <a:defRPr cap="all" spc="79" sz="4000">
                <a:solidFill>
                  <a:srgbClr val="FFFFFF"/>
                </a:solidFill>
                <a:latin typeface="+mn-lt"/>
                <a:ea typeface="+mn-ea"/>
                <a:cs typeface="+mn-cs"/>
                <a:sym typeface="Futura"/>
              </a:defRPr>
            </a:lvl2pPr>
            <a:lvl3pPr marL="0" indent="0" algn="ctr">
              <a:spcBef>
                <a:spcPts val="0"/>
              </a:spcBef>
              <a:buClrTx/>
              <a:buSzTx/>
              <a:buNone/>
              <a:defRPr cap="all" spc="79" sz="4000">
                <a:solidFill>
                  <a:srgbClr val="FFFFFF"/>
                </a:solidFill>
                <a:latin typeface="+mn-lt"/>
                <a:ea typeface="+mn-ea"/>
                <a:cs typeface="+mn-cs"/>
                <a:sym typeface="Futura"/>
              </a:defRPr>
            </a:lvl3pPr>
            <a:lvl4pPr marL="0" indent="0" algn="ctr">
              <a:spcBef>
                <a:spcPts val="0"/>
              </a:spcBef>
              <a:buClrTx/>
              <a:buSzTx/>
              <a:buNone/>
              <a:defRPr cap="all" spc="79" sz="4000">
                <a:solidFill>
                  <a:srgbClr val="FFFFFF"/>
                </a:solidFill>
                <a:latin typeface="+mn-lt"/>
                <a:ea typeface="+mn-ea"/>
                <a:cs typeface="+mn-cs"/>
                <a:sym typeface="Futura"/>
              </a:defRPr>
            </a:lvl4pPr>
            <a:lvl5pPr marL="0" indent="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SzTx/>
              <a:buNone/>
              <a:defRPr cap="all" spc="234" sz="2600">
                <a:latin typeface="+mn-lt"/>
                <a:ea typeface="+mn-ea"/>
                <a:cs typeface="+mn-cs"/>
                <a:sym typeface="Futura"/>
              </a:defRPr>
            </a:lvl1pPr>
            <a:lvl2pPr marL="0" indent="0" algn="ctr">
              <a:spcBef>
                <a:spcPts val="0"/>
              </a:spcBef>
              <a:buSzTx/>
              <a:buNone/>
              <a:defRPr cap="all" spc="234" sz="2600">
                <a:latin typeface="+mn-lt"/>
                <a:ea typeface="+mn-ea"/>
                <a:cs typeface="+mn-cs"/>
                <a:sym typeface="Futura"/>
              </a:defRPr>
            </a:lvl2pPr>
            <a:lvl3pPr marL="0" indent="0" algn="ctr">
              <a:spcBef>
                <a:spcPts val="0"/>
              </a:spcBef>
              <a:buSzTx/>
              <a:buNone/>
              <a:defRPr cap="all" spc="234" sz="2600">
                <a:latin typeface="+mn-lt"/>
                <a:ea typeface="+mn-ea"/>
                <a:cs typeface="+mn-cs"/>
                <a:sym typeface="Futura"/>
              </a:defRPr>
            </a:lvl3pPr>
            <a:lvl4pPr marL="0" indent="0" algn="ctr">
              <a:spcBef>
                <a:spcPts val="0"/>
              </a:spcBef>
              <a:buSzTx/>
              <a:buNone/>
              <a:defRPr cap="all" spc="234" sz="2600">
                <a:latin typeface="+mn-lt"/>
                <a:ea typeface="+mn-ea"/>
                <a:cs typeface="+mn-cs"/>
                <a:sym typeface="Futura"/>
              </a:defRPr>
            </a:lvl4pPr>
            <a:lvl5pPr marL="0" indent="0" algn="ctr">
              <a:spcBef>
                <a:spcPts val="0"/>
              </a:spcBef>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9" y="1082886"/>
            <a:ext cx="5880101" cy="77470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0">
              <a:spcBef>
                <a:spcPts val="0"/>
              </a:spcBef>
              <a:buClrTx/>
              <a:buSzTx/>
              <a:buNone/>
              <a:defRPr cap="all" spc="79" sz="4000">
                <a:latin typeface="+mn-lt"/>
                <a:ea typeface="+mn-ea"/>
                <a:cs typeface="+mn-cs"/>
                <a:sym typeface="Futura"/>
              </a:defRPr>
            </a:lvl2pPr>
            <a:lvl3pPr marL="0" indent="0">
              <a:spcBef>
                <a:spcPts val="0"/>
              </a:spcBef>
              <a:buClrTx/>
              <a:buSzTx/>
              <a:buNone/>
              <a:defRPr cap="all" spc="79" sz="4000">
                <a:latin typeface="+mn-lt"/>
                <a:ea typeface="+mn-ea"/>
                <a:cs typeface="+mn-cs"/>
                <a:sym typeface="Futura"/>
              </a:defRPr>
            </a:lvl3pPr>
            <a:lvl4pPr marL="0" indent="0">
              <a:spcBef>
                <a:spcPts val="0"/>
              </a:spcBef>
              <a:buClrTx/>
              <a:buSzTx/>
              <a:buNone/>
              <a:defRPr cap="all" spc="79" sz="4000">
                <a:latin typeface="+mn-lt"/>
                <a:ea typeface="+mn-ea"/>
                <a:cs typeface="+mn-cs"/>
                <a:sym typeface="Futura"/>
              </a:defRPr>
            </a:lvl4pPr>
            <a:lvl5pPr marL="0" indent="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9"/>
            <a:ext cx="5943600" cy="656857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3429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10287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7145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2057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24003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2743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kaggle.com/AnalyzeBoston/crimes-in-boston" TargetMode="External"/><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Boston crime data analysis"/>
          <p:cNvSpPr txBox="1"/>
          <p:nvPr>
            <p:ph type="title"/>
          </p:nvPr>
        </p:nvSpPr>
        <p:spPr>
          <a:prstGeom prst="rect">
            <a:avLst/>
          </a:prstGeom>
        </p:spPr>
        <p:txBody>
          <a:bodyPr/>
          <a:lstStyle/>
          <a:p>
            <a:pPr/>
            <a:r>
              <a:t>Boston crime data analysis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Image" descr="Image"/>
          <p:cNvPicPr>
            <a:picLocks noChangeAspect="1"/>
          </p:cNvPicPr>
          <p:nvPr/>
        </p:nvPicPr>
        <p:blipFill>
          <a:blip r:embed="rId2">
            <a:alphaModFix amt="27677"/>
            <a:extLst/>
          </a:blip>
          <a:stretch>
            <a:fillRect/>
          </a:stretch>
        </p:blipFill>
        <p:spPr>
          <a:xfrm>
            <a:off x="3392191" y="1342472"/>
            <a:ext cx="6220418" cy="7068656"/>
          </a:xfrm>
          <a:prstGeom prst="rect">
            <a:avLst/>
          </a:prstGeom>
          <a:ln w="12700">
            <a:miter lim="400000"/>
          </a:ln>
          <a:effectLst>
            <a:outerShdw sx="100000" sy="100000" kx="0" ky="0" algn="b" rotWithShape="0" blurRad="1270000" dist="0" dir="2700000">
              <a:srgbClr val="000000">
                <a:alpha val="0"/>
              </a:srgbClr>
            </a:outerShdw>
          </a:effectLst>
        </p:spPr>
      </p:pic>
      <p:sp>
        <p:nvSpPr>
          <p:cNvPr id="161" name="The Boston Police Department is planning to open a new police station. In order to select the best location I'll use FourSquare so that the most suitable place is visible. The station should be in the place where most of crimes are committed and there's no police station nearby."/>
          <p:cNvSpPr txBox="1"/>
          <p:nvPr>
            <p:ph type="body" idx="1"/>
          </p:nvPr>
        </p:nvSpPr>
        <p:spPr>
          <a:prstGeom prst="rect">
            <a:avLst/>
          </a:prstGeom>
        </p:spPr>
        <p:txBody>
          <a:bodyPr/>
          <a:lstStyle>
            <a:lvl1pPr marL="0" indent="0">
              <a:buClrTx/>
              <a:buSzTx/>
              <a:buNone/>
            </a:lvl1pPr>
          </a:lstStyle>
          <a:p>
            <a:pPr/>
            <a:r>
              <a:t>The Boston Police Department is planning to open a new police station. In order to select the best location I'll use FourSquare so that the most suitable place is visible. The station should be in the place where most of crimes are committed and there's no police station nearby.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he Boston Crime data from open source https://www.kaggle.com/AnalyzeBoston/crimes-in-boston is used combining with the Foursquare location data. Dataset contains such characteristics of crimes as type, location, year, offence type…"/>
          <p:cNvSpPr txBox="1"/>
          <p:nvPr>
            <p:ph type="body" idx="13"/>
          </p:nvPr>
        </p:nvSpPr>
        <p:spPr>
          <a:xfrm>
            <a:off x="673100" y="762000"/>
            <a:ext cx="11658600" cy="2971800"/>
          </a:xfrm>
          <a:prstGeom prst="rect">
            <a:avLst/>
          </a:prstGeom>
        </p:spPr>
        <p:txBody>
          <a:bodyPr/>
          <a:lstStyle/>
          <a:p>
            <a:pPr algn="l">
              <a:spcBef>
                <a:spcPts val="2800"/>
              </a:spcBef>
              <a:defRPr cap="none" spc="48" sz="2400">
                <a:latin typeface="Avenir Medium"/>
                <a:ea typeface="Avenir Medium"/>
                <a:cs typeface="Avenir Medium"/>
                <a:sym typeface="Avenir Medium"/>
              </a:defRPr>
            </a:pPr>
            <a:r>
              <a:t>The Boston Crime data from open source </a:t>
            </a:r>
            <a:r>
              <a:rPr>
                <a:solidFill>
                  <a:srgbClr val="0366D6"/>
                </a:solidFill>
                <a:hlinkClick r:id="rId2" invalidUrl="" action="" tgtFrame="" tooltip="" history="1" highlightClick="0" endSnd="0"/>
              </a:rPr>
              <a:t>https://www.kaggle.com/AnalyzeBoston/crimes-in-boston</a:t>
            </a:r>
            <a:r>
              <a:t> is used combining with the Foursquare location data. Dataset contains such characteristics of crimes as type, location, year, offence type</a:t>
            </a:r>
          </a:p>
          <a:p>
            <a:pPr algn="l">
              <a:spcBef>
                <a:spcPts val="2800"/>
              </a:spcBef>
              <a:defRPr cap="none" spc="48" sz="2400">
                <a:latin typeface="Avenir Medium"/>
                <a:ea typeface="Avenir Medium"/>
                <a:cs typeface="Avenir Medium"/>
                <a:sym typeface="Avenir Medium"/>
              </a:defRPr>
            </a:pPr>
            <a:r>
              <a:t>I cleaned the data dropping missing values so that it doesn’t  affect the results. Only first 500 crimes were used as the dataset is too large itself.</a:t>
            </a:r>
          </a:p>
        </p:txBody>
      </p:sp>
      <p:pic>
        <p:nvPicPr>
          <p:cNvPr id="164" name="Screen Shot 2019-08-14 at 9.42.44 PM.png" descr="Screen Shot 2019-08-14 at 9.42.44 PM.png"/>
          <p:cNvPicPr>
            <a:picLocks noChangeAspect="1"/>
          </p:cNvPicPr>
          <p:nvPr/>
        </p:nvPicPr>
        <p:blipFill>
          <a:blip r:embed="rId3">
            <a:extLst/>
          </a:blip>
          <a:stretch>
            <a:fillRect/>
          </a:stretch>
        </p:blipFill>
        <p:spPr>
          <a:xfrm>
            <a:off x="1847728" y="4060301"/>
            <a:ext cx="9309344" cy="452859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Screen Shot 2019-08-14 at 9.42.04 PM.png" descr="Screen Shot 2019-08-14 at 9.42.04 PM.png"/>
          <p:cNvPicPr>
            <a:picLocks noChangeAspect="1"/>
          </p:cNvPicPr>
          <p:nvPr/>
        </p:nvPicPr>
        <p:blipFill>
          <a:blip r:embed="rId2">
            <a:extLst/>
          </a:blip>
          <a:stretch>
            <a:fillRect/>
          </a:stretch>
        </p:blipFill>
        <p:spPr>
          <a:xfrm>
            <a:off x="718269" y="2716719"/>
            <a:ext cx="11568262" cy="489172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donec quis nunc"/>
          <p:cNvSpPr txBox="1"/>
          <p:nvPr>
            <p:ph type="body" idx="14"/>
          </p:nvPr>
        </p:nvSpPr>
        <p:spPr>
          <a:prstGeom prst="rect">
            <a:avLst/>
          </a:prstGeom>
        </p:spPr>
        <p:txBody>
          <a:bodyPr/>
          <a:lstStyle/>
          <a:p>
            <a:pPr/>
            <a:r>
              <a:t>donec quis nunc</a:t>
            </a:r>
          </a:p>
        </p:txBody>
      </p:sp>
      <p:sp>
        <p:nvSpPr>
          <p:cNvPr id="169" name="Title"/>
          <p:cNvSpPr txBox="1"/>
          <p:nvPr>
            <p:ph type="title"/>
          </p:nvPr>
        </p:nvSpPr>
        <p:spPr>
          <a:prstGeom prst="rect">
            <a:avLst/>
          </a:prstGeom>
        </p:spPr>
        <p:txBody>
          <a:bodyPr/>
          <a:lstStyle/>
          <a:p>
            <a:pPr defTabSz="452627">
              <a:defRPr spc="79" sz="3959"/>
            </a:pPr>
          </a:p>
        </p:txBody>
      </p:sp>
      <p:sp>
        <p:nvSpPr>
          <p:cNvPr id="170" name="Folium library is used to demonstrate everything on map. Crimes’ latitude and longitude were taken."/>
          <p:cNvSpPr txBox="1"/>
          <p:nvPr>
            <p:ph type="body" sz="half" idx="1"/>
          </p:nvPr>
        </p:nvSpPr>
        <p:spPr>
          <a:prstGeom prst="rect">
            <a:avLst/>
          </a:prstGeom>
        </p:spPr>
        <p:txBody>
          <a:bodyPr/>
          <a:lstStyle>
            <a:lvl1pPr marL="0" indent="0">
              <a:spcBef>
                <a:spcPts val="3400"/>
              </a:spcBef>
              <a:buClrTx/>
              <a:buSzTx/>
              <a:buNone/>
              <a:defRPr spc="56" sz="2800"/>
            </a:lvl1pPr>
          </a:lstStyle>
          <a:p>
            <a:pPr/>
            <a:r>
              <a:t>Folium library is used to demonstrate everything on map. Crimes’ latitude and longitude were taken.</a:t>
            </a:r>
          </a:p>
        </p:txBody>
      </p:sp>
      <p:pic>
        <p:nvPicPr>
          <p:cNvPr id="171" name="Screen Shot 2019-08-14 at 9.44.31 PM.png" descr="Screen Shot 2019-08-14 at 9.44.31 PM.png"/>
          <p:cNvPicPr>
            <a:picLocks noChangeAspect="1"/>
          </p:cNvPicPr>
          <p:nvPr/>
        </p:nvPicPr>
        <p:blipFill>
          <a:blip r:embed="rId2">
            <a:extLst/>
          </a:blip>
          <a:stretch>
            <a:fillRect/>
          </a:stretch>
        </p:blipFill>
        <p:spPr>
          <a:xfrm>
            <a:off x="2229440" y="5247678"/>
            <a:ext cx="8545920" cy="319524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Screen Shot 2019-08-14 at 9.45.01 PM.png" descr="Screen Shot 2019-08-14 at 9.45.01 PM.png"/>
          <p:cNvPicPr>
            <a:picLocks noChangeAspect="1"/>
          </p:cNvPicPr>
          <p:nvPr>
            <p:ph type="pic" idx="13"/>
          </p:nvPr>
        </p:nvPicPr>
        <p:blipFill>
          <a:blip r:embed="rId2">
            <a:extLst/>
          </a:blip>
          <a:srcRect l="0" t="1736" r="0" b="1736"/>
          <a:stretch>
            <a:fillRect/>
          </a:stretch>
        </p:blipFill>
        <p:spPr>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Foursquare API was used as well. With it we could see nearby venues which are in 500 meters from crime happened. We can use this data for the sake of security of these venues."/>
          <p:cNvSpPr txBox="1"/>
          <p:nvPr>
            <p:ph type="body" sz="half" idx="1"/>
          </p:nvPr>
        </p:nvSpPr>
        <p:spPr>
          <a:xfrm>
            <a:off x="673100" y="965200"/>
            <a:ext cx="11658600" cy="2769097"/>
          </a:xfrm>
          <a:prstGeom prst="rect">
            <a:avLst/>
          </a:prstGeom>
        </p:spPr>
        <p:txBody>
          <a:bodyPr/>
          <a:lstStyle/>
          <a:p>
            <a:pPr marL="0" indent="0">
              <a:buClrTx/>
              <a:buSzTx/>
              <a:buNone/>
            </a:pPr>
          </a:p>
          <a:p>
            <a:pPr marL="0" indent="0">
              <a:buClrTx/>
              <a:buSzTx/>
              <a:buNone/>
            </a:pPr>
            <a:r>
              <a:t>Foursquare API was used as well. With it we could see nearby venues which are in 500 meters from crime happened. We can use this data for the sake of security of these venues.</a:t>
            </a:r>
          </a:p>
        </p:txBody>
      </p:sp>
      <p:pic>
        <p:nvPicPr>
          <p:cNvPr id="176" name="Screen Shot 2019-08-14 at 9.45.48 PM.png" descr="Screen Shot 2019-08-14 at 9.45.48 PM.png"/>
          <p:cNvPicPr>
            <a:picLocks noChangeAspect="1"/>
          </p:cNvPicPr>
          <p:nvPr/>
        </p:nvPicPr>
        <p:blipFill>
          <a:blip r:embed="rId2">
            <a:extLst/>
          </a:blip>
          <a:stretch>
            <a:fillRect/>
          </a:stretch>
        </p:blipFill>
        <p:spPr>
          <a:xfrm>
            <a:off x="1308412" y="4228851"/>
            <a:ext cx="10832476" cy="2769098"/>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